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58" r:id="rId14"/>
    <p:sldId id="25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0C32380-AB86-47E2-9A29-BD333D90C5E4}" type="datetimeFigureOut">
              <a:rPr lang="en-US" smtClean="0"/>
              <a:pPr/>
              <a:t>6/12/2013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E75AA-A42F-49DB-BBC6-79A4E6E2AC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cinskamostar.com/download/skripte" TargetMode="External"/><Relationship Id="rId2" Type="http://schemas.openxmlformats.org/officeDocument/2006/relationships/hyperlink" Target="http://www.medicinskamostar.com/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166" y="1643050"/>
            <a:ext cx="6480048" cy="2301240"/>
          </a:xfrm>
        </p:spPr>
        <p:txBody>
          <a:bodyPr>
            <a:normAutofit/>
          </a:bodyPr>
          <a:lstStyle/>
          <a:p>
            <a:pPr algn="ctr"/>
            <a:r>
              <a:rPr lang="bs-Latn-BA" dirty="0" smtClean="0"/>
              <a:t>MATURSKI RAD</a:t>
            </a:r>
            <a:br>
              <a:rPr lang="bs-Latn-BA" dirty="0" smtClean="0"/>
            </a:br>
            <a:r>
              <a:rPr lang="bs-Latn-BA" dirty="0" smtClean="0"/>
              <a:t/>
            </a:r>
            <a:br>
              <a:rPr lang="bs-Latn-BA" dirty="0" smtClean="0"/>
            </a:br>
            <a:r>
              <a:rPr lang="bs-Latn-BA" sz="3200" dirty="0" smtClean="0"/>
              <a:t>Kako napisati maturski rad?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184273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Zaključak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785926"/>
            <a:ext cx="7215238" cy="342902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Zaključak obuhvata obično jednu stranicu teksta. Predstavlja završni dio rada u koji se ne unosi novi materijal već se iz niza detalja sublimiraju ključni elementi koje treba zapamtiti.</a:t>
            </a:r>
          </a:p>
          <a:p>
            <a:pPr algn="l"/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Može sadržavati ocjenu neke teme, stanja ili situacije, te preporuke i podatke do kojih je učenik došao pri izradi rada.</a:t>
            </a:r>
            <a:endParaRPr lang="en-GB" sz="45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    </a:t>
            </a:r>
            <a:endParaRPr lang="en-GB" sz="4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327149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Dodaci ili prilozi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1785926"/>
            <a:ext cx="7286676" cy="4000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Dodaci ili prilozi predstavljalju </a:t>
            </a:r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tabele, </a:t>
            </a:r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fotokopije dokumenata, </a:t>
            </a:r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ilustrativne </a:t>
            </a:r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 grafičke materijale, te veće statističke podatke.</a:t>
            </a:r>
          </a:p>
          <a:p>
            <a:pPr algn="l"/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Iako su izdvojeni iz teksta, ovi materijali moraju biti spomenuti i komentarisani u tekstu.</a:t>
            </a:r>
          </a:p>
          <a:p>
            <a:pPr algn="l"/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Ako je materijal takve prirode da ne otežava čitanje teksta, može se uvrstiti u rad.</a:t>
            </a:r>
          </a:p>
          <a:p>
            <a:pPr algn="l"/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Prilozi se obilježavaju rednim brojem i potpisuju, kako bi se lakše u tekstu na njih moglo uputiti, npr.: “vidi sl. 1”</a:t>
            </a:r>
            <a:endParaRPr lang="en-GB" sz="4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    </a:t>
            </a:r>
            <a:endParaRPr lang="en-GB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112835"/>
          </a:xfrm>
        </p:spPr>
        <p:txBody>
          <a:bodyPr>
            <a:normAutofit/>
          </a:bodyPr>
          <a:lstStyle/>
          <a:p>
            <a:pPr algn="ctr"/>
            <a:r>
              <a:rPr lang="bs-Latn-BA" dirty="0" smtClean="0"/>
              <a:t>IZVORI INFORMACIJA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2000240"/>
            <a:ext cx="7715304" cy="3929090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Izvor informacija predstavlja popis koji sadrži abecednim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redoslijedom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prezimena i imena autora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nazive svih dokumenata i izvora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(knjiga, časopisa, članaka ili elektronske građe), te njihove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izdavače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mjesto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i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godinu izdanja.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Učenik ne smije prikrivati izvore koje je koristio, već mora povremeno naznačiti porijeklo podataka, shvaćanja i teza tako što će navesti autora, djelo ili stranicu gdje je pronašao izloženo (izvor informacija, odakle se uzima npr. citat, navodi se u footnote). Budući da postoji više načina navođenja literature uvjek je dobro zatražiti savjet mentora.</a:t>
            </a:r>
            <a:endParaRPr lang="en-GB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</a:t>
            </a:r>
            <a:endParaRPr lang="en-GB" sz="4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2143140"/>
          </a:xfrm>
        </p:spPr>
        <p:txBody>
          <a:bodyPr/>
          <a:lstStyle/>
          <a:p>
            <a:pPr algn="ctr"/>
            <a:r>
              <a:rPr lang="bs-Latn-BA" dirty="0" smtClean="0"/>
              <a:t>IZVOR INFORMACIJA -</a:t>
            </a:r>
            <a:br>
              <a:rPr lang="bs-Latn-BA" dirty="0" smtClean="0"/>
            </a:br>
            <a:r>
              <a:rPr lang="bs-Latn-BA" dirty="0" smtClean="0"/>
              <a:t>BIBLIOTEKA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2214554"/>
            <a:ext cx="7715304" cy="3643338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posjeti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biblioteci (školskoj, gradskoj) bibliotekar upoznaje učenika s cjelokupnom građom koju biblioteka posjeduje iz određenog nastavnog predmeta ili struke.</a:t>
            </a:r>
          </a:p>
          <a:p>
            <a:pPr marL="609600" indent="-609600" algn="l">
              <a:lnSpc>
                <a:spcPct val="9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Učenici dobivaju uvid u:</a:t>
            </a:r>
          </a:p>
          <a:p>
            <a:pPr marL="609600" indent="-609600"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-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referentnu zbirku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biblioteke (enciklopedije, rječnike, leksikone, atlase, priručnike, monografije i sl.) koje mogu koristiti u čitaonici biblioteke i fotokopirati odabrane tekstove, slike, tabele i sl. </a:t>
            </a:r>
          </a:p>
          <a:p>
            <a:pPr marL="609600" indent="-609600"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stručnu literaturu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koju biblioteka posjeduje iz određenog nastavnog predmeta ili struke, a koju mogu posuditi i koristiti određeno vrijeme izvan biblioteke</a:t>
            </a:r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1571636"/>
          </a:xfrm>
        </p:spPr>
        <p:txBody>
          <a:bodyPr/>
          <a:lstStyle/>
          <a:p>
            <a:pPr algn="ctr"/>
            <a:r>
              <a:rPr lang="bs-Latn-BA" dirty="0" smtClean="0"/>
              <a:t>INTERNET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2000240"/>
            <a:ext cx="7572428" cy="1785950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Za svoj završni rad učenici mogu koristiti i sadržaje pronađene na internetu, ali u tom slučaju moraju takve sadržaje koristiti s oprezom, budući da oni nisu uvijek pouzdani, te ih je potrebno dodatno provjeriti.</a:t>
            </a:r>
            <a:endParaRPr lang="en-GB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928826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 smtClean="0"/>
              <a:t>Primjeri bibliografskih podataka </a:t>
            </a:r>
            <a:r>
              <a:rPr lang="hr-HR" sz="2800" b="1" dirty="0" smtClean="0"/>
              <a:t/>
            </a:r>
            <a:br>
              <a:rPr lang="hr-HR" sz="2800" b="1" dirty="0" smtClean="0"/>
            </a:br>
            <a:r>
              <a:rPr lang="hr-HR" sz="2800" b="1" dirty="0" smtClean="0"/>
              <a:t>za </a:t>
            </a:r>
            <a:r>
              <a:rPr lang="hr-HR" sz="2800" b="1" dirty="0" smtClean="0"/>
              <a:t>knjige, članke iz časopisa i internet izvore (jedan od načina)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2357430"/>
            <a:ext cx="8001056" cy="3571900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80000"/>
              </a:lnSpc>
            </a:pP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KNJIGA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609600" indent="-609600" algn="l">
              <a:lnSpc>
                <a:spcPct val="80000"/>
              </a:lnSpc>
            </a:pPr>
            <a:endParaRPr lang="hr-HR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indent="14288" algn="l">
              <a:lnSpc>
                <a:spcPct val="8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Riđanović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</a:t>
            </a:r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Midhat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(1998),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Jezik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njegova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struktura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Šahinpašić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Sarajevo</a:t>
            </a:r>
            <a:endParaRPr lang="en-US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Riđanović, M.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Jezik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njegova</a:t>
            </a:r>
            <a:r>
              <a:rPr lang="en-US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struktura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Šahinpašić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Sarajevo</a:t>
            </a:r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1998.</a:t>
            </a:r>
            <a:endParaRPr lang="en-US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</a:t>
            </a:r>
          </a:p>
          <a:p>
            <a:pPr marL="609600" indent="-609600" algn="l">
              <a:lnSpc>
                <a:spcPct val="80000"/>
              </a:lnSpc>
            </a:pPr>
            <a:endParaRPr lang="hr-H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ENCILOPEDIJE, LEKSIKONI, RJEČNICI:</a:t>
            </a:r>
          </a:p>
          <a:p>
            <a:pPr marL="609600" indent="-609600" algn="l">
              <a:lnSpc>
                <a:spcPct val="80000"/>
              </a:lnSpc>
            </a:pP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- Opća enciklopedija, sv. 7, JLZ, Zagreb, 1981.</a:t>
            </a:r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2071702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 smtClean="0"/>
              <a:t>Primjeri bibliografskih podataka </a:t>
            </a:r>
            <a:r>
              <a:rPr lang="hr-HR" sz="2800" b="1" dirty="0" smtClean="0"/>
              <a:t/>
            </a:r>
            <a:br>
              <a:rPr lang="hr-HR" sz="2800" b="1" dirty="0" smtClean="0"/>
            </a:br>
            <a:r>
              <a:rPr lang="hr-HR" sz="2800" b="1" dirty="0" smtClean="0"/>
              <a:t>za </a:t>
            </a:r>
            <a:r>
              <a:rPr lang="hr-HR" sz="2800" b="1" dirty="0" smtClean="0"/>
              <a:t>knjige, članke iz časopisa i internet izvore (jedan od načina)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357430"/>
            <a:ext cx="8072494" cy="3929090"/>
          </a:xfrm>
        </p:spPr>
        <p:txBody>
          <a:bodyPr>
            <a:normAutofit lnSpcReduction="10000"/>
          </a:bodyPr>
          <a:lstStyle/>
          <a:p>
            <a:pPr algn="l"/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ČLANCI IZ ČASOPISA: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- Hercigonja – Saucha, Mirjana. Spolno ponašanje adolescenata // Priroda, 2003. 906 (1), str. 37 – 38.</a:t>
            </a:r>
          </a:p>
          <a:p>
            <a:pPr algn="l"/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INTERNET IZVORI:</a:t>
            </a:r>
          </a:p>
          <a:p>
            <a:pPr algn="l">
              <a:buFontTx/>
              <a:buChar char="-"/>
            </a:pPr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2"/>
              </a:rPr>
              <a:t>www.medicinskamostar.com</a:t>
            </a:r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</a:t>
            </a:r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www.medicinskamostar.com/download/skripte</a:t>
            </a:r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), </a:t>
            </a:r>
          </a:p>
          <a:p>
            <a:pPr algn="l"/>
            <a:r>
              <a:rPr lang="hr-H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5.6.2013.</a:t>
            </a:r>
            <a:endParaRPr lang="hr-HR" sz="1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l"/>
            <a:endParaRPr lang="hr-H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Ukoliko koristimo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internet kao izvor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informacija,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potrebno je navesti adresu početne stranice (home page) na kojoj je pronađen sadržaj i u zagradi dodati cijelu poveznicu (link)  uz datum pristupa konkretnoj web stranici (budući da se sadržaji na intenetu mijenjaju iz dana u dan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).   </a:t>
            </a:r>
            <a:endParaRPr lang="en-GB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hr-HR" dirty="0" smtClean="0"/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714512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Opseg maturskog rada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786058"/>
            <a:ext cx="7929618" cy="2071702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Tekstualni dio maturskog rada ne bi smio biti mnogo manji, ali ni bitno veći od 15 kartica teksta - kartica teksta je mjera za izražavanje količine teksta.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Jednu karticu čini 1800 znakova pri čemu se i praznina između riječi računa kao slovni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znak,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tj. svaki otkucaj na tipkovnici smatra se slovnim znakom.</a:t>
            </a:r>
          </a:p>
          <a:p>
            <a:endParaRPr lang="hr-HR" dirty="0" smtClean="0"/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1500198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Kako izračunati karticu </a:t>
            </a:r>
            <a:br>
              <a:rPr lang="hr-HR" sz="3600" b="1" dirty="0" smtClean="0"/>
            </a:br>
            <a:r>
              <a:rPr lang="hr-HR" sz="3600" b="1" dirty="0" smtClean="0"/>
              <a:t>teksta na računaRU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786058"/>
            <a:ext cx="7929618" cy="2857520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Koristimo li za pisanje tekstualni editor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Word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, kliknut ćemo na izbornik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Tools (Alati),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zatim na opciju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Word count (Brojanje riječi),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a potom na opciju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Character with blank spaces (Znakovi s prazninama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). </a:t>
            </a:r>
            <a:endParaRPr lang="hr-H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Računar će zbrojiti sva slova, uključujući i praznine između riječi, dobiveni broj podijeli se sa 1800 i dobije se tačan broj napisanih kartica.</a:t>
            </a:r>
            <a:endParaRPr lang="en-GB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hr-HR" dirty="0" smtClean="0"/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714512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Koju vrstu i </a:t>
            </a:r>
            <a:r>
              <a:rPr lang="hr-HR" sz="3600" b="1" dirty="0" smtClean="0"/>
              <a:t/>
            </a:r>
            <a:br>
              <a:rPr lang="hr-HR" sz="3600" b="1" dirty="0" smtClean="0"/>
            </a:br>
            <a:r>
              <a:rPr lang="hr-HR" sz="3600" b="1" dirty="0" smtClean="0"/>
              <a:t>oblik </a:t>
            </a:r>
            <a:r>
              <a:rPr lang="hr-HR" sz="3600" b="1" dirty="0" smtClean="0"/>
              <a:t>slova koristiti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2214554"/>
            <a:ext cx="7643866" cy="2500330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Za pisanje službenih tekstova na računaru koristi se obično </a:t>
            </a:r>
            <a:r>
              <a:rPr lang="hr-HR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font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(vrsta i oblik slova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):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Times New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Roman -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veličina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12,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ili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Arial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-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veličina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11.</a:t>
            </a:r>
            <a:endParaRPr lang="hr-H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 pisanju može se upotrijebiti i podebljavanje, kosa slova (italik)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itd,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ali ne smije se pretjerivati.</a:t>
            </a:r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214446"/>
          </a:xfrm>
        </p:spPr>
        <p:txBody>
          <a:bodyPr/>
          <a:lstStyle/>
          <a:p>
            <a:pPr algn="ctr"/>
            <a:r>
              <a:rPr lang="bs-Latn-BA" dirty="0" smtClean="0"/>
              <a:t>DEFINICIJA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571612"/>
            <a:ext cx="6400800" cy="2786082"/>
          </a:xfrm>
        </p:spPr>
        <p:txBody>
          <a:bodyPr>
            <a:normAutofit/>
          </a:bodyPr>
          <a:lstStyle/>
          <a:p>
            <a:pPr algn="ctr"/>
            <a:r>
              <a:rPr lang="hr-H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Završni ili maturski rad</a:t>
            </a:r>
            <a:r>
              <a:rPr lang="hr-HR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je samostalni stručni rad koji učenik/ca izrađuje na kraju svog srednjoškolskog obrazovanja uz vođenje profesora – mentora koji usmjerava rad učenika/ce za vrijeme izrade završnog rada.</a:t>
            </a:r>
            <a:endParaRPr lang="en-GB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72400" cy="1428760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Uređivanje teksta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1928802"/>
            <a:ext cx="6858048" cy="2357454"/>
          </a:xfrm>
        </p:spPr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Uobičajeno je da svako novo i veće poglavlje počinje na novoj stranici.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Sve stranice (osim naslovne) trebaju biti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numerisane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Tekst se piše najčešće s proredom </a:t>
            </a:r>
            <a:r>
              <a:rPr lang="hr-H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1,5.</a:t>
            </a:r>
            <a:endParaRPr lang="en-GB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609600" indent="-609600" algn="l">
              <a:lnSpc>
                <a:spcPct val="90000"/>
              </a:lnSpc>
            </a:pPr>
            <a:endParaRPr lang="hr-H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928826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predaja </a:t>
            </a:r>
            <a:r>
              <a:rPr lang="hr-HR" sz="3600" b="1" dirty="0" smtClean="0"/>
              <a:t>i </a:t>
            </a:r>
            <a:br>
              <a:rPr lang="hr-HR" sz="3600" b="1" dirty="0" smtClean="0"/>
            </a:br>
            <a:r>
              <a:rPr lang="hr-HR" sz="3600" b="1" dirty="0" smtClean="0"/>
              <a:t>prezentacija završnog rada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2214554"/>
            <a:ext cx="7929618" cy="3143272"/>
          </a:xfrm>
        </p:spPr>
        <p:txBody>
          <a:bodyPr>
            <a:normAutofit/>
          </a:bodyPr>
          <a:lstStyle/>
          <a:p>
            <a:pPr algn="l"/>
            <a:r>
              <a:rPr lang="bs-Latn-B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Maturske radove maturanti Srednje medicinske škole Mostar su dužni predati najkasnije do kraja aprila, a teme do kraja decembra.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Dužni su predati završni rad mentoru u jednom primjerku. 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Maturski </a:t>
            </a:r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rad se usmeno brani pred komisijom.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Od kanditata se očekuje da pokaže samostalno vladanje obrađenom temom, da odgovori na pitanja ispitivača, te da samostalno predstavi osnovne teze svoga rada.</a:t>
            </a: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Odbrana maturskog rada pokazuje učenikovu zrelost i spremnost za dalje školovanje i obrazovanje.</a:t>
            </a:r>
            <a:endParaRPr lang="hr-H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112835"/>
          </a:xfrm>
        </p:spPr>
        <p:txBody>
          <a:bodyPr>
            <a:normAutofit/>
          </a:bodyPr>
          <a:lstStyle/>
          <a:p>
            <a:r>
              <a:rPr lang="hr-HR" b="1" dirty="0" smtClean="0"/>
              <a:t>Plan izrade završnog rada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785926"/>
            <a:ext cx="8501122" cy="4572032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Nakon što učenik izabere i definiše temu u saradnji sa svojim mentorom, može pristupiti planu izrade svog maturskog rada, koji podrazumijeva:</a:t>
            </a:r>
          </a:p>
          <a:p>
            <a:pPr algn="l">
              <a:lnSpc>
                <a:spcPct val="90000"/>
              </a:lnSpc>
            </a:pPr>
            <a:endParaRPr lang="hr-HR" sz="1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prikupljanje literature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čitanje i bilježenje važnih podataka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raspored građe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izrada plana rada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pisanje rada prema planu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konsultacije s mentorom - revizija i ispravljanje</a:t>
            </a:r>
          </a:p>
          <a:p>
            <a:pPr algn="l">
              <a:lnSpc>
                <a:spcPct val="90000"/>
              </a:lnSpc>
            </a:pPr>
            <a:r>
              <a:rPr lang="hr-HR" sz="2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- tehnička obrada</a:t>
            </a:r>
          </a:p>
          <a:p>
            <a:r>
              <a:rPr lang="hr-HR" dirty="0" smtClean="0"/>
              <a:t>.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112835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>Struktura maturskog rada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8501122" cy="41434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Završni ili maturski rad sastoji se od:</a:t>
            </a:r>
          </a:p>
          <a:p>
            <a:pPr algn="ctr"/>
            <a:endParaRPr lang="hr-HR" sz="4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-</a:t>
            </a:r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naslovne stranice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sadržaja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uvoda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razrade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zaključka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dodatka ili priloga </a:t>
            </a:r>
          </a:p>
          <a:p>
            <a:pPr algn="ctr"/>
            <a:r>
              <a:rPr lang="hr-HR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-  izvori informacija</a:t>
            </a:r>
          </a:p>
          <a:p>
            <a:pPr algn="ctr"/>
            <a:r>
              <a:rPr lang="hr-HR" dirty="0" smtClean="0"/>
              <a:t>.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772400" cy="898521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Naslovna stranica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8501122" cy="4000528"/>
          </a:xfrm>
        </p:spPr>
        <p:txBody>
          <a:bodyPr>
            <a:normAutofit fontScale="55000" lnSpcReduction="20000"/>
          </a:bodyPr>
          <a:lstStyle/>
          <a:p>
            <a:pPr algn="l">
              <a:lnSpc>
                <a:spcPct val="90000"/>
              </a:lnSpc>
            </a:pPr>
            <a:r>
              <a:rPr lang="hr-HR" sz="4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Izgled naslovne stranice:</a:t>
            </a:r>
          </a:p>
          <a:p>
            <a:pPr algn="l">
              <a:lnSpc>
                <a:spcPct val="90000"/>
              </a:lnSpc>
            </a:pPr>
            <a:endParaRPr lang="hr-HR" sz="44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- na sredini se piše država, entitet, kanton,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škola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- na sredini stranice piše se: </a:t>
            </a:r>
            <a:r>
              <a:rPr lang="hr-HR" sz="4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Naziv teme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tj. naslov završnog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rada, a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ispod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toga </a:t>
            </a:r>
            <a:r>
              <a:rPr lang="hr-HR" sz="4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Maturski rad iz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(naziv predmeta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)</a:t>
            </a:r>
            <a:endParaRPr lang="hr-HR" sz="40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- lijevo pri dnu stranice: </a:t>
            </a:r>
            <a:r>
              <a:rPr lang="hr-HR" sz="4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Mentor/ica: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, ispod toga </a:t>
            </a:r>
            <a:r>
              <a:rPr lang="hr-H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ime i prezime nastavnice i titula</a:t>
            </a: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- desno pri dnu stranice: </a:t>
            </a:r>
            <a:r>
              <a:rPr lang="hr-HR" sz="4000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Učenik/ca: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, ispod toga </a:t>
            </a:r>
            <a:r>
              <a:rPr lang="hr-H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ime i prezime učenika/ce, te razred</a:t>
            </a: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- pri dnu stranice, u sredini, navodi se </a:t>
            </a:r>
            <a:r>
              <a:rPr lang="hr-H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grad, mjesec i godina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</a:t>
            </a:r>
          </a:p>
          <a:p>
            <a:pPr algn="l">
              <a:lnSpc>
                <a:spcPct val="90000"/>
              </a:lnSpc>
            </a:pPr>
            <a:endParaRPr lang="hr-HR" sz="40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l">
              <a:lnSpc>
                <a:spcPct val="90000"/>
              </a:lnSpc>
            </a:pP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NASLOV označava temu rada te bi trebao biti što kraći i precizniji, a može mu se dodati i podnaslov koji se stavlja u zagradu ili piše manjim </a:t>
            </a:r>
            <a:r>
              <a:rPr lang="hr-HR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slovima.</a:t>
            </a:r>
            <a:endParaRPr lang="hr-HR" sz="40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hr-H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endParaRPr lang="en-GB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470025"/>
          </a:xfrm>
        </p:spPr>
        <p:txBody>
          <a:bodyPr>
            <a:normAutofit/>
          </a:bodyPr>
          <a:lstStyle/>
          <a:p>
            <a:r>
              <a:rPr lang="hr-HR" b="1" dirty="0" smtClean="0"/>
              <a:t>Primjer naslovne stranice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571612"/>
            <a:ext cx="8501122" cy="478634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786050" y="1643050"/>
            <a:ext cx="3571900" cy="464347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000" dirty="0" smtClean="0">
                <a:solidFill>
                  <a:schemeClr val="bg1"/>
                </a:solidFill>
              </a:rPr>
              <a:t>Bosna i Hercegovina</a:t>
            </a:r>
          </a:p>
          <a:p>
            <a:pPr algn="ctr"/>
            <a:r>
              <a:rPr lang="bs-Latn-BA" sz="1000" dirty="0" smtClean="0">
                <a:solidFill>
                  <a:schemeClr val="bg1"/>
                </a:solidFill>
              </a:rPr>
              <a:t>Federacija Bosne i Hercegovine</a:t>
            </a:r>
          </a:p>
          <a:p>
            <a:pPr algn="ctr"/>
            <a:r>
              <a:rPr lang="bs-Latn-BA" sz="1000" dirty="0" smtClean="0">
                <a:solidFill>
                  <a:schemeClr val="bg1"/>
                </a:solidFill>
              </a:rPr>
              <a:t>Hercegovačko – neretvanski kanton</a:t>
            </a:r>
          </a:p>
          <a:p>
            <a:pPr algn="ctr"/>
            <a:r>
              <a:rPr lang="bs-Latn-BA" sz="1000" dirty="0" smtClean="0">
                <a:solidFill>
                  <a:schemeClr val="bg1"/>
                </a:solidFill>
              </a:rPr>
              <a:t>Srednja medicinska škola Mostar</a:t>
            </a: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r>
              <a:rPr lang="bs-Latn-BA" sz="2000" dirty="0" smtClean="0">
                <a:solidFill>
                  <a:schemeClr val="bg1"/>
                </a:solidFill>
              </a:rPr>
              <a:t>“Tema rada”</a:t>
            </a:r>
          </a:p>
          <a:p>
            <a:pPr algn="ctr"/>
            <a:r>
              <a:rPr lang="bs-Latn-BA" sz="1400" dirty="0" smtClean="0">
                <a:solidFill>
                  <a:schemeClr val="bg1"/>
                </a:solidFill>
              </a:rPr>
              <a:t>Maturski rad</a:t>
            </a: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pPr algn="ctr"/>
            <a:endParaRPr lang="bs-Latn-BA" dirty="0" smtClean="0">
              <a:solidFill>
                <a:schemeClr val="bg1"/>
              </a:solidFill>
            </a:endParaRPr>
          </a:p>
          <a:p>
            <a:r>
              <a:rPr lang="bs-Latn-BA" sz="1400" dirty="0" smtClean="0">
                <a:solidFill>
                  <a:schemeClr val="bg1"/>
                </a:solidFill>
              </a:rPr>
              <a:t>Mentor:_____                </a:t>
            </a:r>
            <a:r>
              <a:rPr lang="bs-Latn-BA" sz="1400" dirty="0" smtClean="0">
                <a:solidFill>
                  <a:schemeClr val="bg1"/>
                </a:solidFill>
              </a:rPr>
              <a:t>    Učenik:______</a:t>
            </a:r>
            <a:endParaRPr lang="bs-Latn-BA" sz="1400" dirty="0" smtClean="0">
              <a:solidFill>
                <a:schemeClr val="bg1"/>
              </a:solidFill>
            </a:endParaRPr>
          </a:p>
          <a:p>
            <a:pPr algn="ctr"/>
            <a:endParaRPr lang="bs-Latn-BA" sz="1400" dirty="0" smtClean="0">
              <a:solidFill>
                <a:schemeClr val="bg1"/>
              </a:solidFill>
            </a:endParaRPr>
          </a:p>
          <a:p>
            <a:pPr algn="ctr"/>
            <a:r>
              <a:rPr lang="bs-Latn-BA" sz="1400" dirty="0" smtClean="0">
                <a:solidFill>
                  <a:schemeClr val="bg1"/>
                </a:solidFill>
              </a:rPr>
              <a:t>Mostar, (datum)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184273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Sadržaj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000240"/>
            <a:ext cx="7715304" cy="4071966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Sadržaj se obično </a:t>
            </a: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nalazi </a:t>
            </a: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na </a:t>
            </a: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početku </a:t>
            </a: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rada zbog preglednosti. Predstavlja strukturu rada i odnos pojedinih dijelova, a čine ga naslovi i podnaslovi rada koji su numerisani najčešće arapskim brojevima.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Primjer: 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            1. UVOD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               2. NASLOV PRVOG POGLAVLJA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               2.1. PRVI PODNASLOV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               2.2. DRUGI PODNASLOV</a:t>
            </a:r>
          </a:p>
          <a:p>
            <a:pPr algn="l">
              <a:lnSpc>
                <a:spcPct val="90000"/>
              </a:lnSpc>
            </a:pPr>
            <a:r>
              <a:rPr lang="hr-HR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                    2.3. ----------------------------</a:t>
            </a: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    </a:t>
            </a:r>
            <a:endParaRPr lang="en-GB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"/>
            <a:ext cx="777240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/>
              <a:t/>
            </a:r>
            <a:br>
              <a:rPr lang="hr-HR" b="1" dirty="0" smtClean="0"/>
            </a:br>
            <a:r>
              <a:rPr lang="hr-HR" b="1" dirty="0" smtClean="0"/>
              <a:t>U v o 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1857364"/>
            <a:ext cx="7429552" cy="35719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hr-HR" sz="3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Uvod obuhvata obično jednu do dvije stranice teksta, precizira predmet rada, tj. ističe o čemu će se u radu pisati, objašnjava organizaciju i plan izrade rada, npr. od koliko se dijelova sastoji rad, koje vrste informacija sadrži (tekstualne, grafičke, statističke i sl.) i može izražavati lični stav prema temi i razloge za izbor konkretne teme.</a:t>
            </a:r>
            <a:endParaRPr lang="en-GB" sz="38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    </a:t>
            </a:r>
            <a:endParaRPr lang="en-GB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112835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/>
              <a:t>Razrada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857364"/>
            <a:ext cx="7643866" cy="3643338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Predstavlja glavni dio rada u kojem se temeljito i dokumentirano razvija tema. Obično se sastoji od više poglavlja, koji se dalje dijele na potpoglavlja i odjeljke. Temu je potrebno logički razvijati i sistematizirati, te potpuno obuhvatiti kako se ne bi osjetile praznine i prelazi.</a:t>
            </a:r>
          </a:p>
          <a:p>
            <a:pPr algn="l"/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U rad se mogu uključiti tabele, grafikoni, crteži, fotografije, ali samo ako ne opterećuju tekst i sistematiziraju podatke koji se koriste u tekstu.</a:t>
            </a:r>
          </a:p>
          <a:p>
            <a:pPr algn="l"/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Detaljnije informacije oko razrade teme, </a:t>
            </a:r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učenik dogovara </a:t>
            </a:r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sa mentorom.</a:t>
            </a:r>
          </a:p>
          <a:p>
            <a:pPr algn="l"/>
            <a:r>
              <a:rPr lang="hr-HR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Narrow" pitchFamily="34" charset="0"/>
              </a:rPr>
              <a:t>Naslovi i podnaslovi rada moraju biti naznačeni u sadržaju</a:t>
            </a:r>
            <a:r>
              <a:rPr lang="hr-HR" sz="4800" dirty="0" smtClean="0">
                <a:latin typeface="Arial Narrow" pitchFamily="34" charset="0"/>
              </a:rPr>
              <a:t>.</a:t>
            </a:r>
            <a:endParaRPr lang="en-GB" sz="4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</a:pPr>
            <a:r>
              <a:rPr lang="hr-HR" sz="4400" dirty="0" smtClean="0"/>
              <a:t>                    </a:t>
            </a:r>
            <a:endParaRPr lang="en-GB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1248</TotalTime>
  <Words>1337</Words>
  <Application>Microsoft Office PowerPoint</Application>
  <PresentationFormat>On-screen Show (4:3)</PresentationFormat>
  <Paragraphs>127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Technic</vt:lpstr>
      <vt:lpstr>MATURSKI RAD  Kako napisati maturski rad?</vt:lpstr>
      <vt:lpstr>DEFINICIJA</vt:lpstr>
      <vt:lpstr>Plan izrade završnog rada</vt:lpstr>
      <vt:lpstr>Struktura maturskog rada</vt:lpstr>
      <vt:lpstr>Naslovna stranica</vt:lpstr>
      <vt:lpstr>Primjer naslovne stranice</vt:lpstr>
      <vt:lpstr>Sadržaj</vt:lpstr>
      <vt:lpstr> U v o d</vt:lpstr>
      <vt:lpstr>Razrada</vt:lpstr>
      <vt:lpstr>Zaključak</vt:lpstr>
      <vt:lpstr>Dodaci ili prilozi</vt:lpstr>
      <vt:lpstr>IZVORI INFORMACIJA</vt:lpstr>
      <vt:lpstr>IZVOR INFORMACIJA - BIBLIOTEKA</vt:lpstr>
      <vt:lpstr>INTERNET</vt:lpstr>
      <vt:lpstr>Primjeri bibliografskih podataka  za knjige, članke iz časopisa i internet izvore (jedan od načina)</vt:lpstr>
      <vt:lpstr>Primjeri bibliografskih podataka  za knjige, članke iz časopisa i internet izvore (jedan od načina)</vt:lpstr>
      <vt:lpstr>Opseg maturskog rada</vt:lpstr>
      <vt:lpstr>Kako izračunati karticu  teksta na računaRU</vt:lpstr>
      <vt:lpstr>Koju vrstu i  oblik slova koristiti</vt:lpstr>
      <vt:lpstr>Uređivanje teksta</vt:lpstr>
      <vt:lpstr>predaja i  prezentacija završnog rada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MATURSKI RAD - od plana do realizacije -</dc:title>
  <dc:creator>le</dc:creator>
  <cp:lastModifiedBy>FPU</cp:lastModifiedBy>
  <cp:revision>11</cp:revision>
  <dcterms:created xsi:type="dcterms:W3CDTF">2013-05-26T14:45:20Z</dcterms:created>
  <dcterms:modified xsi:type="dcterms:W3CDTF">2013-06-12T09:34:10Z</dcterms:modified>
</cp:coreProperties>
</file>